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  <p:sldMasterId id="2147483673" r:id="rId6"/>
    <p:sldMasterId id="2147483693" r:id="rId7"/>
    <p:sldMasterId id="2147483685" r:id="rId8"/>
  </p:sldMasterIdLst>
  <p:notesMasterIdLst>
    <p:notesMasterId r:id="rId25"/>
  </p:notesMasterIdLst>
  <p:handoutMasterIdLst>
    <p:handoutMasterId r:id="rId26"/>
  </p:handoutMasterIdLst>
  <p:sldIdLst>
    <p:sldId id="256" r:id="rId9"/>
    <p:sldId id="263" r:id="rId10"/>
    <p:sldId id="264" r:id="rId11"/>
    <p:sldId id="280" r:id="rId12"/>
    <p:sldId id="266" r:id="rId13"/>
    <p:sldId id="270" r:id="rId14"/>
    <p:sldId id="278" r:id="rId15"/>
    <p:sldId id="275" r:id="rId16"/>
    <p:sldId id="279" r:id="rId17"/>
    <p:sldId id="272" r:id="rId18"/>
    <p:sldId id="276" r:id="rId19"/>
    <p:sldId id="277" r:id="rId20"/>
    <p:sldId id="267" r:id="rId21"/>
    <p:sldId id="268" r:id="rId22"/>
    <p:sldId id="269" r:id="rId23"/>
    <p:sldId id="281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3" autoAdjust="0"/>
    <p:restoredTop sz="65728" autoAdjust="0"/>
  </p:normalViewPr>
  <p:slideViewPr>
    <p:cSldViewPr snapToObjects="1">
      <p:cViewPr varScale="1">
        <p:scale>
          <a:sx n="75" d="100"/>
          <a:sy n="75" d="100"/>
        </p:scale>
        <p:origin x="2568" y="60"/>
      </p:cViewPr>
      <p:guideLst>
        <p:guide orient="horz" pos="2160"/>
        <p:guide pos="2880"/>
        <p:guide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90" d="100"/>
          <a:sy n="90" d="100"/>
        </p:scale>
        <p:origin x="-304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ionabach:Documents:1%20Birmingham%20Subspec:IUGA%202019:IUGA%20database%20abstracts:INCONTINENC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Sheet2!$AN$6</c:f>
              <c:strCache>
                <c:ptCount val="1"/>
                <c:pt idx="0">
                  <c:v>Retropubic MUS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Sheet2!$AO$5:$AP$5</c:f>
              <c:strCache>
                <c:ptCount val="2"/>
                <c:pt idx="0">
                  <c:v>BSUG Pause (1374)</c:v>
                </c:pt>
                <c:pt idx="1">
                  <c:v>BSUG (3424)</c:v>
                </c:pt>
              </c:strCache>
            </c:strRef>
          </c:cat>
          <c:val>
            <c:numRef>
              <c:f>Sheet2!$AO$6:$AP$6</c:f>
              <c:numCache>
                <c:formatCode>0%</c:formatCode>
                <c:ptCount val="2"/>
                <c:pt idx="0" formatCode="0.00%">
                  <c:v>1.2999999999999999E-2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C-452A-BF0D-111BDB18DBA4}"/>
            </c:ext>
          </c:extLst>
        </c:ser>
        <c:ser>
          <c:idx val="1"/>
          <c:order val="1"/>
          <c:tx>
            <c:strRef>
              <c:f>Sheet2!$AN$7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Sheet2!$AO$5:$AP$5</c:f>
              <c:strCache>
                <c:ptCount val="2"/>
                <c:pt idx="0">
                  <c:v>BSUG Pause (1374)</c:v>
                </c:pt>
                <c:pt idx="1">
                  <c:v>BSUG (3424)</c:v>
                </c:pt>
              </c:strCache>
            </c:strRef>
          </c:cat>
          <c:val>
            <c:numRef>
              <c:f>Sheet2!$AO$7:$AP$7</c:f>
              <c:numCache>
                <c:formatCode>0%</c:formatCode>
                <c:ptCount val="2"/>
                <c:pt idx="0" formatCode="0.00%">
                  <c:v>5.0000000000000001E-3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C-452A-BF0D-111BDB18DBA4}"/>
            </c:ext>
          </c:extLst>
        </c:ser>
        <c:ser>
          <c:idx val="2"/>
          <c:order val="2"/>
          <c:tx>
            <c:strRef>
              <c:f>Sheet2!$AN$8</c:f>
              <c:strCache>
                <c:ptCount val="1"/>
                <c:pt idx="0">
                  <c:v>Single Incision Tape</c:v>
                </c:pt>
              </c:strCache>
            </c:strRef>
          </c:tx>
          <c:spPr>
            <a:solidFill>
              <a:srgbClr val="FFB81C"/>
            </a:solidFill>
          </c:spPr>
          <c:invertIfNegative val="0"/>
          <c:cat>
            <c:strRef>
              <c:f>Sheet2!$AO$5:$AP$5</c:f>
              <c:strCache>
                <c:ptCount val="2"/>
                <c:pt idx="0">
                  <c:v>BSUG Pause (1374)</c:v>
                </c:pt>
                <c:pt idx="1">
                  <c:v>BSUG (3424)</c:v>
                </c:pt>
              </c:strCache>
            </c:strRef>
          </c:cat>
          <c:val>
            <c:numRef>
              <c:f>Sheet2!$AO$8:$AP$8</c:f>
              <c:numCache>
                <c:formatCode>0.00%</c:formatCode>
                <c:ptCount val="2"/>
                <c:pt idx="0" formatCode="General">
                  <c:v>0</c:v>
                </c:pt>
                <c:pt idx="1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C-452A-BF0D-111BDB18DBA4}"/>
            </c:ext>
          </c:extLst>
        </c:ser>
        <c:ser>
          <c:idx val="3"/>
          <c:order val="3"/>
          <c:tx>
            <c:strRef>
              <c:f>Sheet2!$AN$9</c:f>
              <c:strCache>
                <c:ptCount val="1"/>
                <c:pt idx="0">
                  <c:v>Colposuspension - open/lap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Sheet2!$AO$5:$AP$5</c:f>
              <c:strCache>
                <c:ptCount val="2"/>
                <c:pt idx="0">
                  <c:v>BSUG Pause (1374)</c:v>
                </c:pt>
                <c:pt idx="1">
                  <c:v>BSUG (3424)</c:v>
                </c:pt>
              </c:strCache>
            </c:strRef>
          </c:cat>
          <c:val>
            <c:numRef>
              <c:f>Sheet2!$AO$9:$AP$9</c:f>
              <c:numCache>
                <c:formatCode>0%</c:formatCode>
                <c:ptCount val="2"/>
                <c:pt idx="0">
                  <c:v>0.21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2C-452A-BF0D-111BDB18DBA4}"/>
            </c:ext>
          </c:extLst>
        </c:ser>
        <c:ser>
          <c:idx val="4"/>
          <c:order val="4"/>
          <c:tx>
            <c:strRef>
              <c:f>Sheet2!$AN$10</c:f>
              <c:strCache>
                <c:ptCount val="1"/>
                <c:pt idx="0">
                  <c:v>Anterior repair + BNB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Sheet2!$AO$5:$AP$5</c:f>
              <c:strCache>
                <c:ptCount val="2"/>
                <c:pt idx="0">
                  <c:v>BSUG Pause (1374)</c:v>
                </c:pt>
                <c:pt idx="1">
                  <c:v>BSUG (3424)</c:v>
                </c:pt>
              </c:strCache>
            </c:strRef>
          </c:cat>
          <c:val>
            <c:numRef>
              <c:f>Sheet2!$AO$10:$AP$10</c:f>
              <c:numCache>
                <c:formatCode>General</c:formatCode>
                <c:ptCount val="2"/>
                <c:pt idx="0" formatCode="0.00%">
                  <c:v>2.4E-2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2C-452A-BF0D-111BDB18DBA4}"/>
            </c:ext>
          </c:extLst>
        </c:ser>
        <c:ser>
          <c:idx val="5"/>
          <c:order val="5"/>
          <c:tx>
            <c:strRef>
              <c:f>Sheet2!$AN$11</c:f>
              <c:strCache>
                <c:ptCount val="1"/>
                <c:pt idx="0">
                  <c:v>Pubovaginal Slings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Sheet2!$AO$5:$AP$5</c:f>
              <c:strCache>
                <c:ptCount val="2"/>
                <c:pt idx="0">
                  <c:v>BSUG Pause (1374)</c:v>
                </c:pt>
                <c:pt idx="1">
                  <c:v>BSUG (3424)</c:v>
                </c:pt>
              </c:strCache>
            </c:strRef>
          </c:cat>
          <c:val>
            <c:numRef>
              <c:f>Sheet2!$AO$11:$AP$11</c:f>
              <c:numCache>
                <c:formatCode>0.00%</c:formatCode>
                <c:ptCount val="2"/>
                <c:pt idx="0" formatCode="0%">
                  <c:v>0.1</c:v>
                </c:pt>
                <c:pt idx="1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2C-452A-BF0D-111BDB18DBA4}"/>
            </c:ext>
          </c:extLst>
        </c:ser>
        <c:ser>
          <c:idx val="6"/>
          <c:order val="6"/>
          <c:tx>
            <c:strRef>
              <c:f>Sheet2!$AN$12</c:f>
              <c:strCache>
                <c:ptCount val="1"/>
                <c:pt idx="0">
                  <c:v>Peri-urethral Injection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Sheet2!$AO$5:$AP$5</c:f>
              <c:strCache>
                <c:ptCount val="2"/>
                <c:pt idx="0">
                  <c:v>BSUG Pause (1374)</c:v>
                </c:pt>
                <c:pt idx="1">
                  <c:v>BSUG (3424)</c:v>
                </c:pt>
              </c:strCache>
            </c:strRef>
          </c:cat>
          <c:val>
            <c:numRef>
              <c:f>Sheet2!$AO$12:$AP$12</c:f>
              <c:numCache>
                <c:formatCode>0.00%</c:formatCode>
                <c:ptCount val="2"/>
                <c:pt idx="0">
                  <c:v>4.8000000000000001E-2</c:v>
                </c:pt>
                <c:pt idx="1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2C-452A-BF0D-111BDB18DBA4}"/>
            </c:ext>
          </c:extLst>
        </c:ser>
        <c:ser>
          <c:idx val="7"/>
          <c:order val="7"/>
          <c:tx>
            <c:strRef>
              <c:f>Sheet2!$AN$13</c:f>
              <c:strCache>
                <c:ptCount val="1"/>
                <c:pt idx="0">
                  <c:v>BNI (Bulkamid)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Sheet2!$AO$5:$AP$5</c:f>
              <c:strCache>
                <c:ptCount val="2"/>
                <c:pt idx="0">
                  <c:v>BSUG Pause (1374)</c:v>
                </c:pt>
                <c:pt idx="1">
                  <c:v>BSUG (3424)</c:v>
                </c:pt>
              </c:strCache>
            </c:strRef>
          </c:cat>
          <c:val>
            <c:numRef>
              <c:f>Sheet2!$AO$13:$AP$13</c:f>
              <c:numCache>
                <c:formatCode>0%</c:formatCode>
                <c:ptCount val="2"/>
                <c:pt idx="0">
                  <c:v>0.6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2C-452A-BF0D-111BDB18D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241688"/>
        <c:axId val="2125982600"/>
      </c:barChart>
      <c:catAx>
        <c:axId val="-2078241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25982600"/>
        <c:crosses val="autoZero"/>
        <c:auto val="1"/>
        <c:lblAlgn val="ctr"/>
        <c:lblOffset val="100"/>
        <c:noMultiLvlLbl val="0"/>
      </c:catAx>
      <c:valAx>
        <c:axId val="21259826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078241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78AB-731F-404E-BCA5-3B863A8484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C7C99-65EF-4BAA-B35A-551360C79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7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D95B4-D262-4A82-A0D3-054B995C9B4F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FE5F-778C-4BEA-886D-743CE459D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7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1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6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7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12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6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tru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8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9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e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6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7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562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3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c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69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1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69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HS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25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2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24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3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54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519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w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5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0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4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3308388"/>
            <a:ext cx="9144001" cy="3549612"/>
            <a:chOff x="-1" y="3308388"/>
            <a:chExt cx="9144001" cy="354961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-1" y="4991996"/>
              <a:ext cx="9144001" cy="18660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16"/>
            <p:cNvSpPr/>
            <p:nvPr userDrawn="1"/>
          </p:nvSpPr>
          <p:spPr>
            <a:xfrm>
              <a:off x="-1" y="3308388"/>
              <a:ext cx="7722421" cy="1683608"/>
            </a:xfrm>
            <a:custGeom>
              <a:avLst/>
              <a:gdLst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6822300 w 6822300"/>
                <a:gd name="connsiteY2" fmla="*/ 1350180 h 1350180"/>
                <a:gd name="connsiteX3" fmla="*/ 0 w 6822300"/>
                <a:gd name="connsiteY3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682240 w 6822300"/>
                <a:gd name="connsiteY2" fmla="*/ 9891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245"/>
                <a:gd name="connsiteX1" fmla="*/ 0 w 6822300"/>
                <a:gd name="connsiteY1" fmla="*/ 0 h 1350245"/>
                <a:gd name="connsiteX2" fmla="*/ 2446020 w 6822300"/>
                <a:gd name="connsiteY2" fmla="*/ 1027226 h 1350245"/>
                <a:gd name="connsiteX3" fmla="*/ 6822300 w 6822300"/>
                <a:gd name="connsiteY3" fmla="*/ 1350180 h 1350245"/>
                <a:gd name="connsiteX4" fmla="*/ 0 w 6822300"/>
                <a:gd name="connsiteY4" fmla="*/ 1350180 h 1350245"/>
                <a:gd name="connsiteX0" fmla="*/ 0 w 6822300"/>
                <a:gd name="connsiteY0" fmla="*/ 1350180 h 1350203"/>
                <a:gd name="connsiteX1" fmla="*/ 0 w 6822300"/>
                <a:gd name="connsiteY1" fmla="*/ 0 h 1350203"/>
                <a:gd name="connsiteX2" fmla="*/ 2255189 w 6822300"/>
                <a:gd name="connsiteY2" fmla="*/ 860249 h 1350203"/>
                <a:gd name="connsiteX3" fmla="*/ 6822300 w 6822300"/>
                <a:gd name="connsiteY3" fmla="*/ 1350180 h 1350203"/>
                <a:gd name="connsiteX4" fmla="*/ 0 w 6822300"/>
                <a:gd name="connsiteY4" fmla="*/ 1350180 h 135020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197"/>
                <a:gd name="connsiteX1" fmla="*/ 0 w 6822300"/>
                <a:gd name="connsiteY1" fmla="*/ 0 h 1350197"/>
                <a:gd name="connsiteX2" fmla="*/ 2255189 w 6822300"/>
                <a:gd name="connsiteY2" fmla="*/ 860249 h 1350197"/>
                <a:gd name="connsiteX3" fmla="*/ 6822300 w 6822300"/>
                <a:gd name="connsiteY3" fmla="*/ 1350180 h 1350197"/>
                <a:gd name="connsiteX4" fmla="*/ 0 w 6822300"/>
                <a:gd name="connsiteY4" fmla="*/ 1350180 h 1350197"/>
                <a:gd name="connsiteX0" fmla="*/ 0 w 7073166"/>
                <a:gd name="connsiteY0" fmla="*/ 1350180 h 1363784"/>
                <a:gd name="connsiteX1" fmla="*/ 0 w 7073166"/>
                <a:gd name="connsiteY1" fmla="*/ 0 h 1363784"/>
                <a:gd name="connsiteX2" fmla="*/ 2255189 w 7073166"/>
                <a:gd name="connsiteY2" fmla="*/ 860249 h 1363784"/>
                <a:gd name="connsiteX3" fmla="*/ 5281613 w 7073166"/>
                <a:gd name="connsiteY3" fmla="*/ 1320642 h 1363784"/>
                <a:gd name="connsiteX4" fmla="*/ 6822300 w 7073166"/>
                <a:gd name="connsiteY4" fmla="*/ 1350180 h 1363784"/>
                <a:gd name="connsiteX5" fmla="*/ 0 w 7073166"/>
                <a:gd name="connsiteY5" fmla="*/ 1350180 h 1363784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3750"/>
                <a:gd name="connsiteY0" fmla="*/ 1350180 h 1350180"/>
                <a:gd name="connsiteX1" fmla="*/ 0 w 7023750"/>
                <a:gd name="connsiteY1" fmla="*/ 0 h 1350180"/>
                <a:gd name="connsiteX2" fmla="*/ 2255189 w 7023750"/>
                <a:gd name="connsiteY2" fmla="*/ 860249 h 1350180"/>
                <a:gd name="connsiteX3" fmla="*/ 5281613 w 7023750"/>
                <a:gd name="connsiteY3" fmla="*/ 1320642 h 1350180"/>
                <a:gd name="connsiteX4" fmla="*/ 6822300 w 7023750"/>
                <a:gd name="connsiteY4" fmla="*/ 1350180 h 1350180"/>
                <a:gd name="connsiteX5" fmla="*/ 0 w 7023750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3091" h="1350180">
                  <a:moveTo>
                    <a:pt x="0" y="1350180"/>
                  </a:moveTo>
                  <a:lnTo>
                    <a:pt x="0" y="0"/>
                  </a:lnTo>
                  <a:cubicBezTo>
                    <a:pt x="415314" y="510316"/>
                    <a:pt x="538814" y="690666"/>
                    <a:pt x="1278970" y="981404"/>
                  </a:cubicBezTo>
                  <a:cubicBezTo>
                    <a:pt x="2122632" y="1312800"/>
                    <a:pt x="4582340" y="1310423"/>
                    <a:pt x="5272088" y="1337310"/>
                  </a:cubicBezTo>
                  <a:cubicBezTo>
                    <a:pt x="5411767" y="1345146"/>
                    <a:pt x="7702569" y="1341288"/>
                    <a:pt x="6822300" y="1350180"/>
                  </a:cubicBezTo>
                  <a:lnTo>
                    <a:pt x="0" y="1350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>
                <a:solidFill>
                  <a:schemeClr val="bg1"/>
                </a:solidFill>
              </a:endParaRPr>
            </a:p>
          </p:txBody>
        </p:sp>
        <p:sp>
          <p:nvSpPr>
            <p:cNvPr id="23" name="Right Triangle 20"/>
            <p:cNvSpPr/>
            <p:nvPr userDrawn="1"/>
          </p:nvSpPr>
          <p:spPr>
            <a:xfrm flipH="1">
              <a:off x="6019800" y="4721960"/>
              <a:ext cx="3124200" cy="270036"/>
            </a:xfrm>
            <a:custGeom>
              <a:avLst/>
              <a:gdLst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2590800 w 2590800"/>
                <a:gd name="connsiteY2" fmla="*/ 495066 h 495066"/>
                <a:gd name="connsiteX3" fmla="*/ 0 w 2590800"/>
                <a:gd name="connsiteY3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495066">
                  <a:moveTo>
                    <a:pt x="0" y="495066"/>
                  </a:moveTo>
                  <a:lnTo>
                    <a:pt x="0" y="0"/>
                  </a:lnTo>
                  <a:cubicBezTo>
                    <a:pt x="24672" y="56461"/>
                    <a:pt x="109042" y="235246"/>
                    <a:pt x="514699" y="378787"/>
                  </a:cubicBezTo>
                  <a:cubicBezTo>
                    <a:pt x="785442" y="452402"/>
                    <a:pt x="1286673" y="489824"/>
                    <a:pt x="2590800" y="495066"/>
                  </a:cubicBezTo>
                  <a:lnTo>
                    <a:pt x="0" y="4950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4" name="Picture 23" descr="nhs_ppt_trust_tre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51" y="4157038"/>
            <a:ext cx="1965505" cy="86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4725144"/>
            <a:ext cx="6030612" cy="1550767"/>
          </a:xfrm>
          <a:ln>
            <a:noFill/>
          </a:ln>
        </p:spPr>
        <p:txBody>
          <a:bodyPr lIns="79200" bIns="0" anchor="b"/>
          <a:lstStyle>
            <a:lvl1pPr algn="l">
              <a:lnSpc>
                <a:spcPct val="950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pic>
        <p:nvPicPr>
          <p:cNvPr id="32" name="Picture 31" descr="nhs_ppt_bwh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950" y="6248399"/>
            <a:ext cx="2606678" cy="564953"/>
          </a:xfrm>
          <a:prstGeom prst="rect">
            <a:avLst/>
          </a:prstGeom>
        </p:spPr>
      </p:pic>
      <p:sp>
        <p:nvSpPr>
          <p:cNvPr id="3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6213562"/>
            <a:ext cx="6030708" cy="575495"/>
          </a:xfrm>
        </p:spPr>
        <p:txBody>
          <a:bodyPr wrap="none" lIns="10800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0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5429" y="4665011"/>
            <a:ext cx="4792332" cy="1969328"/>
            <a:chOff x="6614827" y="5818811"/>
            <a:chExt cx="1912012" cy="785709"/>
          </a:xfrm>
        </p:grpSpPr>
        <p:pic>
          <p:nvPicPr>
            <p:cNvPr id="6" name="Picture 5" descr="nhs_ppt_trust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471" y="5818811"/>
              <a:ext cx="1788368" cy="785709"/>
            </a:xfrm>
            <a:prstGeom prst="rect">
              <a:avLst/>
            </a:prstGeom>
          </p:spPr>
        </p:pic>
        <p:pic>
          <p:nvPicPr>
            <p:cNvPr id="8" name="Picture 7" descr="nhs_ppt_trust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27" y="6069683"/>
              <a:ext cx="1297089" cy="5218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817771" y="4652266"/>
            <a:ext cx="5146717" cy="2005219"/>
            <a:chOff x="6704919" y="5877272"/>
            <a:chExt cx="2149702" cy="837548"/>
          </a:xfrm>
        </p:grpSpPr>
        <p:pic>
          <p:nvPicPr>
            <p:cNvPr id="10" name="Picture 9" descr="nhs_ppt_bch_tres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877272"/>
              <a:ext cx="1906357" cy="837548"/>
            </a:xfrm>
            <a:prstGeom prst="rect">
              <a:avLst/>
            </a:prstGeom>
          </p:spPr>
        </p:pic>
        <p:pic>
          <p:nvPicPr>
            <p:cNvPr id="11" name="Picture 10" descr="nhs_ppt_bc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919" y="6162379"/>
              <a:ext cx="1292524" cy="520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263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47520" y="4676886"/>
            <a:ext cx="4916968" cy="1963213"/>
            <a:chOff x="6473508" y="5784681"/>
            <a:chExt cx="2053331" cy="819840"/>
          </a:xfrm>
        </p:grpSpPr>
        <p:pic>
          <p:nvPicPr>
            <p:cNvPr id="8" name="Picture 7" descr="nhs_ppt_bwh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784" y="5784681"/>
              <a:ext cx="1866055" cy="819840"/>
            </a:xfrm>
            <a:prstGeom prst="rect">
              <a:avLst/>
            </a:prstGeom>
          </p:spPr>
        </p:pic>
        <p:pic>
          <p:nvPicPr>
            <p:cNvPr id="10" name="Picture 9" descr="nhs_ppt_bw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508" y="6045602"/>
              <a:ext cx="1094457" cy="532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94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60746"/>
          </a:xfrm>
          <a:prstGeom prst="rect">
            <a:avLst/>
          </a:prstGeom>
          <a:solidFill>
            <a:srgbClr val="7DC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3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60746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15" y="252140"/>
            <a:ext cx="1998000" cy="8494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10/11/2019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2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0" r:id="rId3"/>
    <p:sldLayoutId id="2147483689" r:id="rId4"/>
    <p:sldLayoutId id="2147483688" r:id="rId5"/>
    <p:sldLayoutId id="2147483691" r:id="rId6"/>
    <p:sldLayoutId id="2147483692" r:id="rId7"/>
    <p:sldLayoutId id="214748370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Trends, Outcomes and Multivariable Analysis of Continence Surgery from the BSUG Database</a:t>
            </a:r>
            <a:endParaRPr lang="en-GB" sz="4000" dirty="0"/>
          </a:p>
          <a:p>
            <a:pPr marL="0" indent="0" algn="ctr">
              <a:buNone/>
            </a:pPr>
            <a:endParaRPr lang="en-US" sz="4000" i="1" dirty="0">
              <a:solidFill>
                <a:srgbClr val="0000FF"/>
              </a:solidFill>
              <a:latin typeface="Berlin Sans FB" pitchFamily="34" charset="0"/>
            </a:endParaRPr>
          </a:p>
          <a:p>
            <a:pPr marL="0" indent="0" algn="ctr">
              <a:buNone/>
            </a:pPr>
            <a:endParaRPr lang="en-US" sz="1800" i="1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 marL="0" indent="0" algn="ctr">
              <a:buNone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Miss Fiona Bach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Mr Philip Toozs-Hobson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analysis: Tapes PGI-I (N=6017)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57151"/>
              </p:ext>
            </p:extLst>
          </p:nvPr>
        </p:nvGraphicFramePr>
        <p:xfrm>
          <a:off x="1691680" y="1411741"/>
          <a:ext cx="5451064" cy="4938031"/>
        </p:xfrm>
        <a:graphic>
          <a:graphicData uri="http://schemas.openxmlformats.org/drawingml/2006/table">
            <a:tbl>
              <a:tblPr/>
              <a:tblGrid>
                <a:gridCol w="299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Characteristics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 (95% CI)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p-value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0.95(0.93,0.96)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&lt;0.001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(Decades)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0.85(0.79,0.91)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&lt;0.001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Pelvic floor exercises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1.11(0.85,1.45)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0.463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Pre-operative Urodynamics diagnosis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USI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USI and voiding dysfunction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0.48(0.30,0.75)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Normal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0.55(0.31,0.96)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Mixed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0.50(0.41,0.62)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&lt;0.001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Mixed and voiding dysfunction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0.29(0.10,0.82)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DOA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0.16(0.06,0.46)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Voiding dysfunction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Incontience surgery type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Primary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Repeat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0.61(0.44,0.84)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of operator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Consultant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Associate Specialist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0.37(0.09,1.56)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0.176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Subspec Trainee (SST)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0.80(0.53,1.19)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0.274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Speciality Trainee (ST)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0.94(0.71,1.25)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0.678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Other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0.76(0.46,1.25)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55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Intraoperative bladder injury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0.61(0.39,0.94)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</a:t>
                      </a:r>
                    </a:p>
                  </a:txBody>
                  <a:tcPr marL="11096" marR="11096" marT="110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96" y="6453336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/>
              </a:rPr>
              <a:t>Number of imputations – 63</a:t>
            </a:r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60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analysis: Others PGI-I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60382"/>
              </p:ext>
            </p:extLst>
          </p:nvPr>
        </p:nvGraphicFramePr>
        <p:xfrm>
          <a:off x="107502" y="1360746"/>
          <a:ext cx="8928993" cy="4832271"/>
        </p:xfrm>
        <a:graphic>
          <a:graphicData uri="http://schemas.openxmlformats.org/drawingml/2006/table">
            <a:tbl>
              <a:tblPr/>
              <a:tblGrid>
                <a:gridCol w="2473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99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8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4245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Bulking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Autologous sling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Colposuspension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 (95% CI)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p-value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 (95% CI)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p-value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 (95% CI)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p-value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1.01(0.98,1.05)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0.523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0.69(0.36,1.32)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0.253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1.02(0.92,1.12)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0.728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(Decades)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1.05(0.96,1.15)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0.274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1.44(0.31,6.58)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0.87(0.64,1.19)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0.398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2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Pelvic floor exercises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1.03(0.64,1.66)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0.894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0.92(0.04,21.56)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0.958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1.14(0.46,2.81)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0.779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Pre-operative Urodynamics diagnosis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USI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USI and voiding dysfunction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0.86(0.42,1.74)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1.17(0.13,10.19)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0.888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Normal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0.68(0.27,1.71)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0.409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7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Mixed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0.89(0.63,1.25)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3.23(0.73,14.26)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0.121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Mixed and voiding dysfunction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3.62(0.41,31.90)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0.246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DOA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Voiding dysfunction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Incontience surgery type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Primary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Repeat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0.83(0.60,1.16)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0.104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0.14(0.00,5.24)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0.284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1.19(0.50,2.82)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of operator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Omitted*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Consultant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Associate Specialist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Subspec Trainee (SST)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0.70(0.24,2.10)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Speciality Trainee (ST)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1.14(0.13,9.78)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0.902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Other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Omitted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30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Bladder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damage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0.02(0.00,25.10)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0.25(0.06,1.02)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4245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n=925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n=51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n=301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184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Number of imputations - 77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Number of imputations=81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F2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Number of imputations=70</a:t>
                      </a: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91" marR="9991" marT="999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1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SUI trends + clinical utility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76905"/>
              </p:ext>
            </p:extLst>
          </p:nvPr>
        </p:nvGraphicFramePr>
        <p:xfrm>
          <a:off x="251520" y="1381208"/>
          <a:ext cx="8784976" cy="41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587727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Bulking 	BSUG	SUI Cure/improved = 72%</a:t>
            </a:r>
          </a:p>
          <a:p>
            <a:r>
              <a:rPr lang="en-US" dirty="0"/>
              <a:t>	</a:t>
            </a:r>
            <a:r>
              <a:rPr lang="en-US" dirty="0" err="1"/>
              <a:t>Mikkola</a:t>
            </a:r>
            <a:r>
              <a:rPr lang="en-US" dirty="0"/>
              <a:t> 	SUI Cure/improved = 92%</a:t>
            </a:r>
          </a:p>
        </p:txBody>
      </p:sp>
    </p:spTree>
    <p:extLst>
      <p:ext uri="{BB962C8B-B14F-4D97-AF65-F5344CB8AC3E}">
        <p14:creationId xmlns:p14="http://schemas.microsoft.com/office/powerpoint/2010/main" val="224376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life data</a:t>
            </a:r>
          </a:p>
          <a:p>
            <a:r>
              <a:rPr lang="en-US" dirty="0"/>
              <a:t>Large numbers</a:t>
            </a:r>
          </a:p>
          <a:p>
            <a:r>
              <a:rPr lang="en-US" dirty="0"/>
              <a:t>Multicentre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7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mandatory</a:t>
            </a:r>
          </a:p>
          <a:p>
            <a:r>
              <a:rPr lang="en-US" dirty="0"/>
              <a:t>Missing data</a:t>
            </a:r>
          </a:p>
          <a:p>
            <a:pPr lvl="1"/>
            <a:r>
              <a:rPr lang="en-US" dirty="0"/>
              <a:t>multiple imputations to fill in missing data</a:t>
            </a:r>
          </a:p>
          <a:p>
            <a:r>
              <a:rPr lang="en-US" dirty="0"/>
              <a:t>Short term outcomes</a:t>
            </a:r>
          </a:p>
          <a:p>
            <a:r>
              <a:rPr lang="en-US" dirty="0"/>
              <a:t>Clinician completed</a:t>
            </a:r>
          </a:p>
        </p:txBody>
      </p:sp>
    </p:spTree>
    <p:extLst>
      <p:ext uri="{BB962C8B-B14F-4D97-AF65-F5344CB8AC3E}">
        <p14:creationId xmlns:p14="http://schemas.microsoft.com/office/powerpoint/2010/main" val="61704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Overall good success rates</a:t>
            </a:r>
          </a:p>
          <a:p>
            <a:r>
              <a:rPr lang="en-US" dirty="0"/>
              <a:t>Lower complications with bulking</a:t>
            </a:r>
          </a:p>
          <a:p>
            <a:r>
              <a:rPr lang="en-US"/>
              <a:t>Tapes Less </a:t>
            </a:r>
            <a:r>
              <a:rPr lang="en-US" dirty="0"/>
              <a:t>successful </a:t>
            </a:r>
          </a:p>
          <a:p>
            <a:pPr lvl="1"/>
            <a:r>
              <a:rPr lang="en-US" dirty="0"/>
              <a:t>Increasing age and BMI</a:t>
            </a:r>
          </a:p>
          <a:p>
            <a:pPr lvl="1"/>
            <a:r>
              <a:rPr lang="en-US" dirty="0"/>
              <a:t>Non USI diagnosis</a:t>
            </a:r>
          </a:p>
          <a:p>
            <a:pPr lvl="1"/>
            <a:endParaRPr lang="en-US" dirty="0"/>
          </a:p>
          <a:p>
            <a:r>
              <a:rPr lang="en-US" dirty="0"/>
              <a:t>Databases are important</a:t>
            </a:r>
          </a:p>
          <a:p>
            <a:pPr lvl="1"/>
            <a:r>
              <a:rPr lang="en-US" dirty="0"/>
              <a:t>Personal outcomes </a:t>
            </a:r>
          </a:p>
          <a:p>
            <a:pPr lvl="1"/>
            <a:r>
              <a:rPr lang="en-US" dirty="0"/>
              <a:t>Benchmarking</a:t>
            </a:r>
          </a:p>
          <a:p>
            <a:pPr lvl="1"/>
            <a:r>
              <a:rPr lang="en-US" dirty="0"/>
              <a:t>Adjunct to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94651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Thank you to BSUG for the grant and for approving the research idea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to the efforts of the membership to fill out the database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2489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Fiona Bach - Nil</a:t>
            </a:r>
          </a:p>
          <a:p>
            <a:r>
              <a:rPr lang="en-US" dirty="0"/>
              <a:t>Philip Toozs-Hobson - </a:t>
            </a:r>
            <a:r>
              <a:rPr lang="en-GB" dirty="0"/>
              <a:t>Boston Scientific, </a:t>
            </a:r>
            <a:r>
              <a:rPr lang="en-GB" dirty="0" err="1"/>
              <a:t>Contura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Funding for stats: BSUG grant </a:t>
            </a:r>
          </a:p>
        </p:txBody>
      </p:sp>
    </p:spTree>
    <p:extLst>
      <p:ext uri="{BB962C8B-B14F-4D97-AF65-F5344CB8AC3E}">
        <p14:creationId xmlns:p14="http://schemas.microsoft.com/office/powerpoint/2010/main" val="226754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BSUG database</a:t>
            </a:r>
          </a:p>
          <a:p>
            <a:pPr lvl="1"/>
            <a:r>
              <a:rPr lang="en-US" dirty="0"/>
              <a:t>Trends, patient characteristics, outcomes</a:t>
            </a:r>
          </a:p>
          <a:p>
            <a:pPr lvl="1"/>
            <a:r>
              <a:rPr lang="en-US" dirty="0"/>
              <a:t>Stress urinary incontinence surgical treatments</a:t>
            </a:r>
          </a:p>
          <a:p>
            <a:pPr lvl="2"/>
            <a:r>
              <a:rPr lang="en-US" dirty="0"/>
              <a:t>Retropubic tapes	(18726)</a:t>
            </a:r>
          </a:p>
          <a:p>
            <a:pPr lvl="2"/>
            <a:r>
              <a:rPr lang="en-US" dirty="0"/>
              <a:t>Bulking agents	(3574)</a:t>
            </a:r>
          </a:p>
          <a:p>
            <a:pPr lvl="2"/>
            <a:r>
              <a:rPr lang="en-US" dirty="0"/>
              <a:t>Autologous slings	(355)</a:t>
            </a:r>
          </a:p>
          <a:p>
            <a:pPr lvl="2"/>
            <a:r>
              <a:rPr lang="en-US" dirty="0"/>
              <a:t>Colposuspension	(1054)</a:t>
            </a:r>
          </a:p>
        </p:txBody>
      </p:sp>
    </p:spTree>
    <p:extLst>
      <p:ext uri="{BB962C8B-B14F-4D97-AF65-F5344CB8AC3E}">
        <p14:creationId xmlns:p14="http://schemas.microsoft.com/office/powerpoint/2010/main" val="329077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09695"/>
              </p:ext>
            </p:extLst>
          </p:nvPr>
        </p:nvGraphicFramePr>
        <p:xfrm>
          <a:off x="250825" y="1340768"/>
          <a:ext cx="614045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r:id="rId3" imgW="6604000" imgH="4978400" progId="Word.Document.12">
                  <p:embed/>
                </p:oleObj>
              </mc:Choice>
              <mc:Fallback>
                <p:oleObj name="Document" r:id="rId3" imgW="6604000" imgH="497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340768"/>
                        <a:ext cx="6140450" cy="462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92280" y="2708920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Multivariable analysis </a:t>
            </a:r>
          </a:p>
          <a:p>
            <a:r>
              <a:rPr lang="en-US" dirty="0"/>
              <a:t>Multiple imputation for inputs</a:t>
            </a:r>
          </a:p>
        </p:txBody>
      </p:sp>
    </p:spTree>
    <p:extLst>
      <p:ext uri="{BB962C8B-B14F-4D97-AF65-F5344CB8AC3E}">
        <p14:creationId xmlns:p14="http://schemas.microsoft.com/office/powerpoint/2010/main" val="172603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2" y="1082228"/>
            <a:ext cx="7715001" cy="45175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69025"/>
              </p:ext>
            </p:extLst>
          </p:nvPr>
        </p:nvGraphicFramePr>
        <p:xfrm>
          <a:off x="420651" y="5599781"/>
          <a:ext cx="7715001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" r:id="rId5" imgW="10490200" imgH="1841500" progId="Word.Document.12">
                  <p:embed/>
                </p:oleObj>
              </mc:Choice>
              <mc:Fallback>
                <p:oleObj name="Document" r:id="rId5" imgW="10490200" imgH="184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51" y="5599781"/>
                        <a:ext cx="7715001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524328" y="1082228"/>
            <a:ext cx="611324" cy="36429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96336" y="5599781"/>
            <a:ext cx="432048" cy="1203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77190"/>
              </p:ext>
            </p:extLst>
          </p:nvPr>
        </p:nvGraphicFramePr>
        <p:xfrm>
          <a:off x="251519" y="1484773"/>
          <a:ext cx="8784974" cy="3813980"/>
        </p:xfrm>
        <a:graphic>
          <a:graphicData uri="http://schemas.openxmlformats.org/drawingml/2006/table">
            <a:tbl>
              <a:tblPr/>
              <a:tblGrid>
                <a:gridCol w="375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1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Autologous sling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Colposuspension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n=18726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n=3574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n=355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n=1054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categories, n(%)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less than 50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8767(46.80)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1285(36.00)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170(47.90)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510(48.40)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between 50-79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9187(49.10)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1896(53.00)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169(47.60)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495(47.00)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80 and over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(1.50%)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(7.60%)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(0.30%)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(0.70%)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499(2.70)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123(3.40)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15(4.20)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42(4.00)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 (years), mean (SD)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51.98(11.54)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56.35(15.52)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50.77(10.96)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50.05(10.73)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 categories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Underweight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21(0.10)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3(0.10)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0(0.00)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0(0.00)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Healthy weight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2339(12.50)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263(7.40)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26(7.30)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116(11.00)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Overweight - lower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3352(17.90)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393(11.00)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48(13.50)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168(15.90)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Overweight - upper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2044(10.90)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257(7.20)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28(7.90)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127(12.00)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Obese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981(5.20)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168(4.70)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15(4.20)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51(4.80)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9989(53.30)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2490(69.70)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238(67.00)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592(56.20)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BMI, mean (SD)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28.47(4.94)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29.19(5.37)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28.94(5.10)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28.72(4.71)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Pelvic floor exercises, n(%)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14861(79.40)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2598(72.70)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259(73.00)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820(77.80)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1758(9.40)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418(11.70)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48(13.50)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130(12.30)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2107(11.30)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558(15.60)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48(13.50)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104(9.90)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05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49511"/>
              </p:ext>
            </p:extLst>
          </p:nvPr>
        </p:nvGraphicFramePr>
        <p:xfrm>
          <a:off x="250825" y="1600200"/>
          <a:ext cx="8569647" cy="4958174"/>
        </p:xfrm>
        <a:graphic>
          <a:graphicData uri="http://schemas.openxmlformats.org/drawingml/2006/table">
            <a:tbl>
              <a:tblPr/>
              <a:tblGrid>
                <a:gridCol w="403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157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Autologous sling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COLPO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n=18726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n=3574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n=355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n=1054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Pre-op urodynamic diagnosis, n(%)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13267  (70.80)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2275(63.70)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244(68.70)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803(76.20)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USI and voiding dysfunction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  (2.30)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95(2.70)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9(2.50)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24(2.30)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Normal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  (2.40)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86(2.40)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2(0.60)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11(1.00)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Mixed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2685  (14.30)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526(14.70)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55(15.50)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98(9.30)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Mixed and voiding dysfunction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 (0.50)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17(0.50)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1(0.30)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6(0.60)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DOA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 (0.40)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23(0.60)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2(0.60)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1(0.10)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Voiding dysfunction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 (0.03)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8(0.20)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0(0.00)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1(0.10)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1725  (9.20)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544(15.20)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42(11.80)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110(10.40)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Incontinence Surgery Type, n(%)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17174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(91.7%)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2459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(68.8%)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(57.2%)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(72.6%)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Repeat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1066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(5.7%)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(25.3%)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(35.5%)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(21.0%)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486(2.60)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209(5.80)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26(7.30)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68(6.50)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of operator, n(%)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Consultant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14566(77.80)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3061(85.60)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292(82.30)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887(84.20)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Associate Specialist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125(0.70)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4(0.10)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1(0.30)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3(0.30)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Subspec Trainee (SST)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1036(5.50)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155(4.30)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42(11.80)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105(10.00)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Speciality Trainee (ST)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2368(12.60)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192(5.40)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8(2.30)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42(4.00)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381(2.00)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55(1.50)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1(0.30)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5(0.50)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250(1.30)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107(3.00)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11(3.10)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12(1.10)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Intra-operative bladder injury, n(%)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681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(3.6%)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(0.1%)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(3.9%)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(3.5%)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17806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(95.1%)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3531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(98.8%)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(94.4%)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1005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(95.4%)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515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239(1.30)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41(1.10)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6(1.70)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12(1.10)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77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24970"/>
              </p:ext>
            </p:extLst>
          </p:nvPr>
        </p:nvGraphicFramePr>
        <p:xfrm>
          <a:off x="250825" y="1628802"/>
          <a:ext cx="8624888" cy="5026016"/>
        </p:xfrm>
        <a:graphic>
          <a:graphicData uri="http://schemas.openxmlformats.org/drawingml/2006/table">
            <a:tbl>
              <a:tblPr/>
              <a:tblGrid>
                <a:gridCol w="439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Non concomitant 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Tapes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Autologous sling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COLPO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n=18726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n=3574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n=355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n=1054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Impression of Improvement for Incontinence, n(%)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Better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10821(57.80)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1068(29.90)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133(37.50)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504(47.80)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change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1130(6.00)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834(23.30)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16(4.50)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76(7.20)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6775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(36.2%)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1672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(46.8%)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(58.0%)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474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(45.0%)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Stress incontinence symptoms, n(%)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Cured or Improved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10757(57.40)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1282(35.90)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134(37.70)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531(50.40)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change or Worse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397(2.10)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478(13.40)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4(1.10)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24(2.30)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7572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(40.4%)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1814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(50.8%)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(61.1%)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(47.3%)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Urgency/Urge incontinence (Patients that had sypmtoms previously), n(%) (n=18482)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Cured or Improved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4084(28.45)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380(12.78)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31(10.00)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145(17.18)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change or Worse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2501(17.42)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642(21.59)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54(17.42)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174(20.62)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7769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(54.1%)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1952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(65.6%)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(72.5%)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(62.2%)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Urgency/Urge incontinence (Patients did not have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sypmtoms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previously), n(%)(n=15698)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symptoms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427(3.52)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19(0.74)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4(1.48)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26(3.54)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Never present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3945(32.49)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581(22.77)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41(15.19)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184(25.03)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7769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(63.9%)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1952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(76.4%)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(83.3%)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(71.4%)</a:t>
                      </a:r>
                    </a:p>
                  </a:txBody>
                  <a:tcPr marL="7819" marR="7819" marT="78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</p:spPr>
        <p:txBody>
          <a:bodyPr/>
          <a:lstStyle/>
          <a:p>
            <a:r>
              <a:rPr lang="en-US" dirty="0"/>
              <a:t>Raw outcomes</a:t>
            </a:r>
          </a:p>
        </p:txBody>
      </p:sp>
    </p:spTree>
    <p:extLst>
      <p:ext uri="{BB962C8B-B14F-4D97-AF65-F5344CB8AC3E}">
        <p14:creationId xmlns:p14="http://schemas.microsoft.com/office/powerpoint/2010/main" val="371210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excluding missing values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07174"/>
              </p:ext>
            </p:extLst>
          </p:nvPr>
        </p:nvGraphicFramePr>
        <p:xfrm>
          <a:off x="251520" y="1360742"/>
          <a:ext cx="8784976" cy="5491529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058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Tapes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Bulking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Autologous sling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Colposuspension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Impression of Improvement for Incontinence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11951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1902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Better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90.5%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56.20%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86.90%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change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 W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orse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43.80%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0.13(0.12,0.15)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0.87(0.51,1.46)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0.69(0.54,0.89)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value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&lt;0.001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0.595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Stress incontinence symptoms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11154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1760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Cured or Improved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96.4%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97.10%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95.70%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change or Worse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0.10(0.09,0.11)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1.24(0.46,3.36)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0.82(0.54,1.24)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value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&lt;0.001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0.677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3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Urgency/Urge incontinence (Previous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OAB)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6585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1022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Cured or Improved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45.50%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change or Worse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62.80%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54.50%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0.36(0.32,0.42)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0.35(0.23,0.55)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0.51(0.41,0.64)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value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&lt;0.001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&lt;0.001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&lt;0.001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41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Urgency/Urge incontinence (No previous OAB)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4372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symptoms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Never present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90.20%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96.80%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87.60%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0.30(0.19,0.48)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0.90(0.32,2.53)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1.31(0.86,1.99)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 value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&lt;0.001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0.844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0.216</a:t>
                      </a:r>
                    </a:p>
                  </a:txBody>
                  <a:tcPr marL="12388" marR="12388" marT="123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523601"/>
      </p:ext>
    </p:extLst>
  </p:cSld>
  <p:clrMapOvr>
    <a:masterClrMapping/>
  </p:clrMapOvr>
</p:sld>
</file>

<file path=ppt/theme/theme1.xml><?xml version="1.0" encoding="utf-8"?>
<a:theme xmlns:a="http://schemas.openxmlformats.org/drawingml/2006/main" name="BWC PowerPoint template for screen RGB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Titles">
  <a:themeElements>
    <a:clrScheme name="Birmingham Women's and Children's NHS 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ale Blue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HS Blue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lear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9CAED4E0A5704796B0D4F1AE2D4658" ma:contentTypeVersion="2" ma:contentTypeDescription="Create a new document." ma:contentTypeScope="" ma:versionID="f23307b991cd73be571739fc3d63320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06d6fac6d8f3ef9a355fe6c8a09e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81715D-F8A8-491D-BB4A-0CCC73B554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8004A4-8548-4771-9CAD-404803D1A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55ADBB-EADB-4B45-8B07-9C3E09294D11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BWC PowerPoint template for screen RGB</Template>
  <TotalTime>7871</TotalTime>
  <Words>1575</Words>
  <Application>Microsoft Office PowerPoint</Application>
  <PresentationFormat>On-screen Show (4:3)</PresentationFormat>
  <Paragraphs>731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Berlin Sans FB</vt:lpstr>
      <vt:lpstr>Calibri</vt:lpstr>
      <vt:lpstr>BWC PowerPoint template for screen RGB</vt:lpstr>
      <vt:lpstr>Section Titles</vt:lpstr>
      <vt:lpstr>Pale Blue Header</vt:lpstr>
      <vt:lpstr>NHS Blue Header</vt:lpstr>
      <vt:lpstr>Clear Header</vt:lpstr>
      <vt:lpstr>Document</vt:lpstr>
      <vt:lpstr>PowerPoint Presentation</vt:lpstr>
      <vt:lpstr>Conflicts of interest</vt:lpstr>
      <vt:lpstr>Objectives</vt:lpstr>
      <vt:lpstr>Methods</vt:lpstr>
      <vt:lpstr>Trends</vt:lpstr>
      <vt:lpstr>Baseline characteristics</vt:lpstr>
      <vt:lpstr>Baseline characteristics</vt:lpstr>
      <vt:lpstr>Raw outcomes</vt:lpstr>
      <vt:lpstr>Outcomes excluding missing values</vt:lpstr>
      <vt:lpstr>Multivariate analysis: Tapes PGI-I (N=6017)</vt:lpstr>
      <vt:lpstr>Multivariate analysis: Others PGI-I</vt:lpstr>
      <vt:lpstr>SUI trends + clinical utility</vt:lpstr>
      <vt:lpstr>Strengths </vt:lpstr>
      <vt:lpstr>Limitations 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Samantha (RQ3) BCH</dc:creator>
  <cp:lastModifiedBy>Andrew Hextall</cp:lastModifiedBy>
  <cp:revision>85</cp:revision>
  <cp:lastPrinted>2017-01-31T18:56:55Z</cp:lastPrinted>
  <dcterms:created xsi:type="dcterms:W3CDTF">2017-01-31T18:56:32Z</dcterms:created>
  <dcterms:modified xsi:type="dcterms:W3CDTF">2019-11-10T16:12:44Z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0x010100929CAED4E0A5704796B0D4F1AE2D4658</vt:lpwstr>
  </property>
</Properties>
</file>